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61" r:id="rId21"/>
    <p:sldId id="262" r:id="rId22"/>
    <p:sldId id="263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E00"/>
    <a:srgbClr val="F0E1B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7" autoAdjust="0"/>
    <p:restoredTop sz="94660"/>
  </p:normalViewPr>
  <p:slideViewPr>
    <p:cSldViewPr snapToGrid="0">
      <p:cViewPr>
        <p:scale>
          <a:sx n="75" d="100"/>
          <a:sy n="75" d="100"/>
        </p:scale>
        <p:origin x="92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AE2CF8-A693-D7F5-E860-75623344EE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364286-BBB9-F3D4-BB2F-353E77739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949E0C-116C-9E8F-F24C-CEE5470F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BD1F7-74D0-5614-5D7E-88BB555B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C7251D-C6E1-67EB-1141-1EB361D21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642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53935F-2047-B659-35EC-4B1C69A7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41D4A0-F96C-431F-6BB0-2ADD1E718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95A2E-FA3D-EE5F-B943-EE8AED75D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75AD12-A878-8716-3CA5-7F9D83D78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7A6118-CD0C-BB3B-CC18-0E8135434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26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DBF9E7-F0B8-B5FB-E767-7CEDA063A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4FD266-EC13-B6C4-C5B5-7B4006A70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CE2C9F-08E6-F8DD-5751-D20FB6C8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30DA27-6F3C-8274-82FD-81BE75F2A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8D5A04-4261-12C7-47FE-13BE7B4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060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AB021-9238-C99B-B31C-E3A8284B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493012-C91A-1398-5AAF-32286AA67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5F6BD-B3BA-B01E-385D-8B1B3A25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A3F9A-DAE5-15FC-DDD3-D6CC31594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B6D7A1-0296-094D-533A-6D1A7001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24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F694A-1FDD-CEAB-172A-123C3C7AC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A66537-F0BA-6209-E9F0-16F3C18EF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EA51C3-5F7B-B6FE-9545-BA45F33DF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2872-0BCB-E58F-BFBA-010FE197E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C03C7A-EBA9-012E-4104-FD177181F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55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AB28D-3643-C365-F6B6-D4DEF659C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E46537-DC6D-D8C4-45BE-12320206BF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500C40-1E3B-F63F-FEBE-F08EE99AC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AB2587-44F1-28B5-B98F-4A9F3C46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955BFF-AECE-7626-6FF1-91D8BA56D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B9AD6E-9FA6-4FA4-31AE-EBAD258D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20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5F127F-7653-A91C-8F6C-071B75FA9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7C23EB-A60B-A984-00A9-5533DF135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A2DF63-DA8B-74E7-9F41-3367B6EC7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C22B54-FFE8-D335-E888-C8B7ED8A14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2248AF-77AC-0B53-16B9-5E9941338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442950-54C0-9B73-9F4E-A1FF4D99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4E7601C-93D9-519F-8CF5-E0C47FCAE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CC8C181-B413-E4E9-BE9D-DE3B6F4F7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19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07BB1-607F-278C-6127-F84F9916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813C316-6E17-B47B-AD57-7E8190E05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10AEC1-3344-6831-B5A8-57E25356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4F194AF-55B4-CFBC-456B-653624DF3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240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92AF7B-AE28-1DF0-AC42-2973DC3A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2A3A1C-5D1B-5C12-E379-FEDAEBFC0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6EB962-E588-1314-2EF8-2AB7273D0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7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DA04B-0A83-9088-8C55-90C686742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D68243-B2DC-7C53-13E1-ED9BA09E2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0529980-D3BC-8A78-87AC-6229743B7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86C184-CAF8-9052-AF23-04FF5B315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D38574-31D9-17B7-C84F-39F6539C3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E386-8E3E-DF6C-21D4-40133DDAD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65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B315CD-61A5-1873-A961-016E3BD06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97DAFA2-BCE7-262A-BFC8-303C624ABD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FD3DE70-C635-2C87-6745-9A0B6C436C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B3408F-4F06-358E-6E9C-B88BCCD91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15AE7E-B304-93F6-A308-27517180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804859-EE0A-48CA-FEF6-2E53A431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85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D8A9087-DB40-BF9D-E2F4-1FFB1F626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09BDF1-3818-6DE5-549D-008FE5A55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C5B073-9C36-7B67-BA00-F73F6D038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A436A-4387-4835-997A-129964164E6C}" type="datetimeFigureOut">
              <a:rPr lang="ko-KR" altLang="en-US" smtClean="0"/>
              <a:t>2023-08-31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5A96BA-1F2F-2CBC-DB5A-A190F9FED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895C4-4776-FEEE-3328-FED3B0163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2FBBD-C6E6-4652-876C-FB6A23274C6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165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이(가) 표시된 사진&#10;&#10;자동 생성된 설명">
            <a:extLst>
              <a:ext uri="{FF2B5EF4-FFF2-40B4-BE49-F238E27FC236}">
                <a16:creationId xmlns:a16="http://schemas.microsoft.com/office/drawing/2014/main" id="{D531A1BD-B942-6C90-3D10-F494533B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pic>
        <p:nvPicPr>
          <p:cNvPr id="7" name="그림 6" descr="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C0E68623-BED2-A513-D5D6-37984CE23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86" y="973207"/>
            <a:ext cx="9230627" cy="3397944"/>
          </a:xfrm>
          <a:prstGeom prst="rect">
            <a:avLst/>
          </a:prstGeom>
        </p:spPr>
      </p:pic>
      <p:pic>
        <p:nvPicPr>
          <p:cNvPr id="1026" name="Picture 2" descr="웅진">
            <a:extLst>
              <a:ext uri="{FF2B5EF4-FFF2-40B4-BE49-F238E27FC236}">
                <a16:creationId xmlns:a16="http://schemas.microsoft.com/office/drawing/2014/main" id="{741BA6F9-FF19-1269-6E1B-551F1876D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0260" y="541965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0BC249-173D-3CDB-396B-F4DA6AD62CDA}"/>
              </a:ext>
            </a:extLst>
          </p:cNvPr>
          <p:cNvSpPr txBox="1"/>
          <p:nvPr/>
        </p:nvSpPr>
        <p:spPr>
          <a:xfrm>
            <a:off x="3751590" y="5895908"/>
            <a:ext cx="4688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 w="1270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Team </a:t>
            </a:r>
            <a:r>
              <a:rPr lang="en-US" altLang="ko-KR" sz="2400" b="1" dirty="0" err="1">
                <a:ln w="1270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HotSix</a:t>
            </a:r>
            <a:endParaRPr lang="ko-KR" altLang="en-US" sz="2400" b="1" dirty="0">
              <a:ln w="12700">
                <a:solidFill>
                  <a:schemeClr val="bg1"/>
                </a:solidFill>
              </a:ln>
              <a:solidFill>
                <a:srgbClr val="F79E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7CD0-0180-C72D-DFEE-0A11911C8E02}"/>
              </a:ext>
            </a:extLst>
          </p:cNvPr>
          <p:cNvSpPr txBox="1"/>
          <p:nvPr/>
        </p:nvSpPr>
        <p:spPr>
          <a:xfrm>
            <a:off x="3751590" y="4078763"/>
            <a:ext cx="4688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31750">
                  <a:solidFill>
                    <a:schemeClr val="bg1"/>
                  </a:solidFill>
                </a:ln>
                <a:solidFill>
                  <a:srgbClr val="F79E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기술서</a:t>
            </a:r>
          </a:p>
        </p:txBody>
      </p:sp>
    </p:spTree>
    <p:extLst>
      <p:ext uri="{BB962C8B-B14F-4D97-AF65-F5344CB8AC3E}">
        <p14:creationId xmlns:p14="http://schemas.microsoft.com/office/powerpoint/2010/main" val="3281349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766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레퍼런스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660889" y="1101638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카툰워즈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AEC8F-D18F-DA9D-667C-41F5BF7AE9E4}"/>
              </a:ext>
            </a:extLst>
          </p:cNvPr>
          <p:cNvSpPr txBox="1"/>
          <p:nvPr/>
        </p:nvSpPr>
        <p:spPr>
          <a:xfrm>
            <a:off x="5255996" y="1812526"/>
            <a:ext cx="144142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킹덤러쉬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0A035-7743-E813-CB59-368300AF3C20}"/>
              </a:ext>
            </a:extLst>
          </p:cNvPr>
          <p:cNvSpPr txBox="1"/>
          <p:nvPr/>
        </p:nvSpPr>
        <p:spPr>
          <a:xfrm>
            <a:off x="9309355" y="2761502"/>
            <a:ext cx="109998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팔라독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67FFA9-6D8D-A3BE-64A6-8B2E62FC5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156" y="1812526"/>
            <a:ext cx="3773178" cy="235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563B78-AD64-AAA8-3FDD-A31FC37D3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59" y="2517808"/>
            <a:ext cx="4189094" cy="236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5F690912-C89B-8A72-DB63-E1529E014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3515067"/>
            <a:ext cx="3970693" cy="2642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575638-AEF5-88A5-34F0-87FC31217DAD}"/>
              </a:ext>
            </a:extLst>
          </p:cNvPr>
          <p:cNvSpPr txBox="1"/>
          <p:nvPr/>
        </p:nvSpPr>
        <p:spPr>
          <a:xfrm>
            <a:off x="347307" y="5854811"/>
            <a:ext cx="1901483" cy="5117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구글 이미지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4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804561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 이해 과정에서 발생하는 수학에 대한 관심 증가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비용 및 능력치에 대한 분석을 통해 최적의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보유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매쓰코인과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 소환이 가능한지 판단하는 과정에서 수학적 사고력 증진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유닛의 데미지 및 체력 비교를 통해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유닛이 어떤 유닛을 공격할 때 누가 이기는지에 대한 분석 등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자체가 수학으로 가득 차 있음을 유저가 간접적으로 경험</a:t>
            </a:r>
          </a:p>
        </p:txBody>
      </p:sp>
    </p:spTree>
    <p:extLst>
      <p:ext uri="{BB962C8B-B14F-4D97-AF65-F5344CB8AC3E}">
        <p14:creationId xmlns:p14="http://schemas.microsoft.com/office/powerpoint/2010/main" val="478944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834784" y="1396494"/>
            <a:ext cx="8499443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문제를 해결해 재화 수급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 문제 풀이의 중요 포인트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빠른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적이 끊임없이 등장해 신속한 재화 수급 요구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정확한 계산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		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한 문제를 여러 번 틀리면 획득하는 재화 감소</a:t>
            </a:r>
          </a:p>
        </p:txBody>
      </p:sp>
    </p:spTree>
    <p:extLst>
      <p:ext uri="{BB962C8B-B14F-4D97-AF65-F5344CB8AC3E}">
        <p14:creationId xmlns:p14="http://schemas.microsoft.com/office/powerpoint/2010/main" val="2128272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32413" y="1362627"/>
            <a:ext cx="11782393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서술형 문제 존재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단답형 문제는 플레이어가 무작위로 정답을 고를 수 있다는 문제가 존재함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이를 해결하기 위해 서술형 문제 배치 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더 높은 보상 제공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고릴라 등장함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계속해서 무작위로 풀어 문제를 다수 틀릴 경우 특수 유닛 등장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공격력과 체력을 가진 캐릭터를 등장시켜 위기감 조성 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문제를 정확하고 빠르게 풀도록 유도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시스템으로 학습 효과 유도</a:t>
            </a:r>
          </a:p>
        </p:txBody>
      </p:sp>
    </p:spTree>
    <p:extLst>
      <p:ext uri="{BB962C8B-B14F-4D97-AF65-F5344CB8AC3E}">
        <p14:creationId xmlns:p14="http://schemas.microsoft.com/office/powerpoint/2010/main" val="988290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656703" y="4352963"/>
            <a:ext cx="2850460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 초반부 설명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15F151D-5F09-0AA6-BAF5-4521ED30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89" y="1235533"/>
            <a:ext cx="4435361" cy="20410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5F81FEE-E02F-1D82-7FC1-5FEB15693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137777"/>
            <a:ext cx="4529667" cy="20861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164BE01-0155-C33B-B451-4B40D3F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4875" y="2734552"/>
            <a:ext cx="4724400" cy="21651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9C4A17E-09C7-FC77-2B24-E07F2C40D2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3477" y="4029586"/>
            <a:ext cx="4747918" cy="216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47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2433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252513" y="4097360"/>
            <a:ext cx="11939487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대상 플레이어를 고려하여 쉽게 게임을 따라할 수 있도록 하나하나 설명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직관적 버튼 배치와 쉬운 언어를 사용하여 낮은 연령대도 쉽게 익힐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튜토리얼에서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사용자의 난이도 선택 확정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진행 마다 물어보는 불편함 제거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81183A0-764A-A6DE-5EC5-45F6D7DD3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8" y="1364215"/>
            <a:ext cx="4148667" cy="1917780"/>
          </a:xfrm>
          <a:prstGeom prst="rect">
            <a:avLst/>
          </a:prstGeom>
        </p:spPr>
      </p:pic>
      <p:pic>
        <p:nvPicPr>
          <p:cNvPr id="4" name="그림 3" descr="나무, 스크린샷, 텍스트, 크리스마스 트리이(가) 표시된 사진&#10;&#10;자동 생성된 설명">
            <a:extLst>
              <a:ext uri="{FF2B5EF4-FFF2-40B4-BE49-F238E27FC236}">
                <a16:creationId xmlns:a16="http://schemas.microsoft.com/office/drawing/2014/main" id="{40FCD836-9BD8-9C2D-ADB6-11E6DF2B2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215" y="2071085"/>
            <a:ext cx="4242789" cy="19562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244DF26-4ACE-C369-8F9E-80068A77F2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395" y="1364215"/>
            <a:ext cx="4061936" cy="1878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3D6693-37AC-127D-9A5C-B82880827D78}"/>
              </a:ext>
            </a:extLst>
          </p:cNvPr>
          <p:cNvSpPr txBox="1"/>
          <p:nvPr/>
        </p:nvSpPr>
        <p:spPr>
          <a:xfrm>
            <a:off x="2731036" y="458296"/>
            <a:ext cx="138371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</a:p>
        </p:txBody>
      </p:sp>
    </p:spTree>
    <p:extLst>
      <p:ext uri="{BB962C8B-B14F-4D97-AF65-F5344CB8AC3E}">
        <p14:creationId xmlns:p14="http://schemas.microsoft.com/office/powerpoint/2010/main" val="2276169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6A8B9A-3E8E-A21A-50F9-AAEAB97C399D}"/>
              </a:ext>
            </a:extLst>
          </p:cNvPr>
          <p:cNvSpPr txBox="1"/>
          <p:nvPr/>
        </p:nvSpPr>
        <p:spPr>
          <a:xfrm>
            <a:off x="303768" y="488922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pic>
        <p:nvPicPr>
          <p:cNvPr id="7" name="그림 6" descr="크리스마스 트리이(가) 표시된 사진&#10;&#10;자동 생성된 설명">
            <a:extLst>
              <a:ext uri="{FF2B5EF4-FFF2-40B4-BE49-F238E27FC236}">
                <a16:creationId xmlns:a16="http://schemas.microsoft.com/office/drawing/2014/main" id="{89DE3131-C1C6-A9BC-ACA4-76FB630F0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69" y="1142530"/>
            <a:ext cx="5868432" cy="2703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6172201" y="1008630"/>
            <a:ext cx="5708614" cy="1149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스테이지는 총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12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개로 구성되어 있으며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스테이지가 진행될 수록 강한 적이 등장합니다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2843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252033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54DF4-190F-40F3-06A1-F8FDD57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6" y="1137777"/>
            <a:ext cx="5708614" cy="26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4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1713BA-6A01-19EF-F634-BE9DEEF3DF20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294E38-323A-53E8-46A0-2FD78066D4CB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79C300-B109-C612-F0A8-A61352699B2C}"/>
              </a:ext>
            </a:extLst>
          </p:cNvPr>
          <p:cNvSpPr txBox="1"/>
          <p:nvPr/>
        </p:nvSpPr>
        <p:spPr>
          <a:xfrm>
            <a:off x="153060" y="4527459"/>
            <a:ext cx="12274514" cy="1703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각각의 스테이지는 알파 스톤을 찾기 위한 여정에 따라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배경 사진이 달라지도록 하여 유저가 게임에 몰입할 수 있도록 함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 후반부에 어둡게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설정하여더욱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어려운 스테이지가 펼쳐짐을 간접적으로 알 수 있게 디자인함</a:t>
            </a:r>
          </a:p>
        </p:txBody>
      </p:sp>
      <p:pic>
        <p:nvPicPr>
          <p:cNvPr id="9" name="그림 8" descr="텍스트, 아동 미술, 직사각형이(가) 표시된 사진&#10;&#10;자동 생성된 설명">
            <a:extLst>
              <a:ext uri="{FF2B5EF4-FFF2-40B4-BE49-F238E27FC236}">
                <a16:creationId xmlns:a16="http://schemas.microsoft.com/office/drawing/2014/main" id="{3E8501E2-8045-B404-6266-3BBBC93AE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1170927"/>
            <a:ext cx="10549467" cy="2261380"/>
          </a:xfrm>
          <a:prstGeom prst="rect">
            <a:avLst/>
          </a:prstGeom>
        </p:spPr>
      </p:pic>
      <p:pic>
        <p:nvPicPr>
          <p:cNvPr id="11" name="그림 10" descr="PC 게임, 만화 영화, 애니메이션, 전략 비디오 게임이(가) 표시된 사진&#10;&#10;자동 생성된 설명">
            <a:extLst>
              <a:ext uri="{FF2B5EF4-FFF2-40B4-BE49-F238E27FC236}">
                <a16:creationId xmlns:a16="http://schemas.microsoft.com/office/drawing/2014/main" id="{80D597DB-685C-28AF-D64B-903230A12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97" y="3534401"/>
            <a:ext cx="3420535" cy="993058"/>
          </a:xfrm>
          <a:prstGeom prst="rect">
            <a:avLst/>
          </a:prstGeom>
        </p:spPr>
      </p:pic>
      <p:pic>
        <p:nvPicPr>
          <p:cNvPr id="13" name="그림 12" descr="나무, 하늘, 경치이(가) 표시된 사진&#10;&#10;자동 생성된 설명">
            <a:extLst>
              <a:ext uri="{FF2B5EF4-FFF2-40B4-BE49-F238E27FC236}">
                <a16:creationId xmlns:a16="http://schemas.microsoft.com/office/drawing/2014/main" id="{E2193E5C-D217-4FDA-3211-6A647A9BCA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6" y="3534400"/>
            <a:ext cx="3420535" cy="993059"/>
          </a:xfrm>
          <a:prstGeom prst="rect">
            <a:avLst/>
          </a:prstGeom>
        </p:spPr>
      </p:pic>
      <p:pic>
        <p:nvPicPr>
          <p:cNvPr id="15" name="그림 14" descr="스크린샷, 나무, 비디오 게임 소프트웨어, PC 게임이(가) 표시된 사진&#10;&#10;자동 생성된 설명">
            <a:extLst>
              <a:ext uri="{FF2B5EF4-FFF2-40B4-BE49-F238E27FC236}">
                <a16:creationId xmlns:a16="http://schemas.microsoft.com/office/drawing/2014/main" id="{BFD5B354-2104-BBC3-EB30-FC1722338C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732" y="3534401"/>
            <a:ext cx="3420533" cy="99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3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7F31E2-16F8-90A7-C058-312DFA32C66F}"/>
              </a:ext>
            </a:extLst>
          </p:cNvPr>
          <p:cNvSpPr txBox="1"/>
          <p:nvPr/>
        </p:nvSpPr>
        <p:spPr>
          <a:xfrm>
            <a:off x="303768" y="491446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7B0EB8-4599-383D-42BD-640A118D586E}"/>
              </a:ext>
            </a:extLst>
          </p:cNvPr>
          <p:cNvSpPr txBox="1"/>
          <p:nvPr/>
        </p:nvSpPr>
        <p:spPr>
          <a:xfrm>
            <a:off x="2731036" y="458296"/>
            <a:ext cx="141577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A99E-4E90-94E3-6354-8A114C1263BC}"/>
              </a:ext>
            </a:extLst>
          </p:cNvPr>
          <p:cNvSpPr txBox="1"/>
          <p:nvPr/>
        </p:nvSpPr>
        <p:spPr>
          <a:xfrm>
            <a:off x="303768" y="4889226"/>
            <a:ext cx="2759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 유저 프로필 창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 게임 설정 버튼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 클리어한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④ 클리어하지 않은 스테이지</a:t>
            </a:r>
          </a:p>
          <a:p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⑤ 해금되지 않은 스테이지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35FE3-42F1-D35E-683D-1CBF0520BCBB}"/>
              </a:ext>
            </a:extLst>
          </p:cNvPr>
          <p:cNvSpPr txBox="1"/>
          <p:nvPr/>
        </p:nvSpPr>
        <p:spPr>
          <a:xfrm>
            <a:off x="6172201" y="1008630"/>
            <a:ext cx="6252033" cy="33782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스테이지 깃발을 터치하면 해당 스테이지에 대한정보를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출현 적 정보 칸에는 해당 스테이지에 어떤 적이 등장하는지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적의 레벨이 어느 정도인지를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 획득 조건 칸에는 해당 스테이지에서 별을 받기 위한 조건과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별을 획득했을 때 받을 수 있는 보상을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하단에는 현재 선택된 유저의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목록을 보여줍니다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다르게 구성하고 싶다면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버튼을 눌러</a:t>
            </a:r>
            <a:endParaRPr lang="en-US" altLang="ko-KR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 창으로 이동할 수 있습니다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7B54DF4-190F-40F3-06A1-F8FDD576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86" y="1137777"/>
            <a:ext cx="5708614" cy="26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목차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38E9B-48C4-83F6-4E12-E660F02850EC}"/>
              </a:ext>
            </a:extLst>
          </p:cNvPr>
          <p:cNvSpPr txBox="1"/>
          <p:nvPr/>
        </p:nvSpPr>
        <p:spPr>
          <a:xfrm>
            <a:off x="600004" y="1301152"/>
            <a:ext cx="1194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5DAE9-E355-3DF3-1AE4-BCD9BE096D88}"/>
              </a:ext>
            </a:extLst>
          </p:cNvPr>
          <p:cNvSpPr txBox="1"/>
          <p:nvPr/>
        </p:nvSpPr>
        <p:spPr>
          <a:xfrm>
            <a:off x="2695003" y="128893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0FA6C-8D90-D2B6-2DDF-3E3AD1EEF52C}"/>
              </a:ext>
            </a:extLst>
          </p:cNvPr>
          <p:cNvSpPr txBox="1"/>
          <p:nvPr/>
        </p:nvSpPr>
        <p:spPr>
          <a:xfrm>
            <a:off x="5127625" y="1288937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기능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CF349-46F8-D272-C369-E7EAA69A06AB}"/>
              </a:ext>
            </a:extLst>
          </p:cNvPr>
          <p:cNvSpPr txBox="1"/>
          <p:nvPr/>
        </p:nvSpPr>
        <p:spPr>
          <a:xfrm>
            <a:off x="7597074" y="1288937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 포인트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4211E-04FF-08D1-F49D-B47C342147F9}"/>
              </a:ext>
            </a:extLst>
          </p:cNvPr>
          <p:cNvSpPr txBox="1"/>
          <p:nvPr/>
        </p:nvSpPr>
        <p:spPr>
          <a:xfrm>
            <a:off x="9931871" y="1301152"/>
            <a:ext cx="18582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발전 방향성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83C16-E163-93E6-DF80-C24B60B1C5AE}"/>
              </a:ext>
            </a:extLst>
          </p:cNvPr>
          <p:cNvSpPr txBox="1"/>
          <p:nvPr/>
        </p:nvSpPr>
        <p:spPr>
          <a:xfrm>
            <a:off x="2687773" y="1902651"/>
            <a:ext cx="1550424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 의도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F4D920-3852-3B62-FB52-FE1556ABDF7A}"/>
              </a:ext>
            </a:extLst>
          </p:cNvPr>
          <p:cNvSpPr txBox="1"/>
          <p:nvPr/>
        </p:nvSpPr>
        <p:spPr>
          <a:xfrm>
            <a:off x="5388113" y="1833495"/>
            <a:ext cx="1415772" cy="3911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튜토리얼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스테이지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편집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전투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엔딩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F51D88-150E-42A3-8E92-E05285088C5C}"/>
              </a:ext>
            </a:extLst>
          </p:cNvPr>
          <p:cNvSpPr txBox="1"/>
          <p:nvPr/>
        </p:nvSpPr>
        <p:spPr>
          <a:xfrm>
            <a:off x="7429561" y="1833495"/>
            <a:ext cx="2137124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잘생긴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9754738" y="1833495"/>
            <a:ext cx="2212465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추가 콘텐츠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 개선</a:t>
            </a:r>
          </a:p>
        </p:txBody>
      </p:sp>
    </p:spTree>
    <p:extLst>
      <p:ext uri="{BB962C8B-B14F-4D97-AF65-F5344CB8AC3E}">
        <p14:creationId xmlns:p14="http://schemas.microsoft.com/office/powerpoint/2010/main" val="1567503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552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2405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직사각형, 스크린샷, 봉투이(가) 표시된 사진&#10;&#10;자동 생성된 설명">
            <a:extLst>
              <a:ext uri="{FF2B5EF4-FFF2-40B4-BE49-F238E27FC236}">
                <a16:creationId xmlns:a16="http://schemas.microsoft.com/office/drawing/2014/main" id="{88B0B752-F7BB-5DE2-5F9C-EC973E98708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349214" cy="71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5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A6C7BC-C86E-5CC8-2710-539DBC471FC7}"/>
              </a:ext>
            </a:extLst>
          </p:cNvPr>
          <p:cNvSpPr txBox="1"/>
          <p:nvPr/>
        </p:nvSpPr>
        <p:spPr>
          <a:xfrm>
            <a:off x="303768" y="491446"/>
            <a:ext cx="148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팀 소개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CC4F02-D332-906A-0216-77FE783B393E}"/>
              </a:ext>
            </a:extLst>
          </p:cNvPr>
          <p:cNvSpPr txBox="1"/>
          <p:nvPr/>
        </p:nvSpPr>
        <p:spPr>
          <a:xfrm>
            <a:off x="1018866" y="1356243"/>
            <a:ext cx="2435282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요소 설정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DC2E9-DB07-71F4-D5D9-757977AC0E98}"/>
              </a:ext>
            </a:extLst>
          </p:cNvPr>
          <p:cNvSpPr txBox="1"/>
          <p:nvPr/>
        </p:nvSpPr>
        <p:spPr>
          <a:xfrm>
            <a:off x="8324585" y="1310076"/>
            <a:ext cx="328647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아트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컨셉 및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그래픽 디자인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BA0F77-7FD2-D15C-4DEC-6438A5496CFA}"/>
              </a:ext>
            </a:extLst>
          </p:cNvPr>
          <p:cNvSpPr txBox="1"/>
          <p:nvPr/>
        </p:nvSpPr>
        <p:spPr>
          <a:xfrm>
            <a:off x="4802216" y="1310077"/>
            <a:ext cx="2587567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개발</a:t>
            </a:r>
            <a:endParaRPr lang="en-US" altLang="ko-KR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유니티를 통한 게임 개발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E1685-4FA0-85E5-A94F-83E235F4231A}"/>
              </a:ext>
            </a:extLst>
          </p:cNvPr>
          <p:cNvSpPr txBox="1"/>
          <p:nvPr/>
        </p:nvSpPr>
        <p:spPr>
          <a:xfrm>
            <a:off x="598453" y="2619130"/>
            <a:ext cx="3406702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김동민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전반적 시스템 및 유닛 기획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전체 아트 조율 및 기획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479A-5F7E-C3E1-79A2-D5B0FBC94892}"/>
              </a:ext>
            </a:extLst>
          </p:cNvPr>
          <p:cNvSpPr txBox="1"/>
          <p:nvPr/>
        </p:nvSpPr>
        <p:spPr>
          <a:xfrm>
            <a:off x="601319" y="4263466"/>
            <a:ext cx="2089033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UI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디자인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사운드 디자인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A9FD8-A68B-D97C-BA91-E7BD8944B2C5}"/>
              </a:ext>
            </a:extLst>
          </p:cNvPr>
          <p:cNvSpPr txBox="1"/>
          <p:nvPr/>
        </p:nvSpPr>
        <p:spPr>
          <a:xfrm>
            <a:off x="4535453" y="2619130"/>
            <a:ext cx="3267241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민정우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유닛 및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시스템 개발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내 전투 시스템 개발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1A8E11-A0D1-D161-458F-87F883CF076D}"/>
              </a:ext>
            </a:extLst>
          </p:cNvPr>
          <p:cNvSpPr txBox="1"/>
          <p:nvPr/>
        </p:nvSpPr>
        <p:spPr>
          <a:xfrm>
            <a:off x="4538319" y="4263466"/>
            <a:ext cx="1074333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홍진호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00DDE4-7DE1-4793-9FA4-B09C96CDBF94}"/>
              </a:ext>
            </a:extLst>
          </p:cNvPr>
          <p:cNvSpPr txBox="1"/>
          <p:nvPr/>
        </p:nvSpPr>
        <p:spPr>
          <a:xfrm>
            <a:off x="8324585" y="2619130"/>
            <a:ext cx="1798890" cy="1619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김신우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프로 </a:t>
            </a: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애니메이터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픽사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입사 예정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5AEA5F-C318-A1DC-BD80-9438B22FEBF8}"/>
              </a:ext>
            </a:extLst>
          </p:cNvPr>
          <p:cNvSpPr txBox="1"/>
          <p:nvPr/>
        </p:nvSpPr>
        <p:spPr>
          <a:xfrm>
            <a:off x="8327451" y="4263466"/>
            <a:ext cx="1140056" cy="1158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이지원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신</a:t>
            </a:r>
          </a:p>
        </p:txBody>
      </p:sp>
    </p:spTree>
    <p:extLst>
      <p:ext uri="{BB962C8B-B14F-4D97-AF65-F5344CB8AC3E}">
        <p14:creationId xmlns:p14="http://schemas.microsoft.com/office/powerpoint/2010/main" val="3659614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설명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BE3B60-26E4-3BD3-B375-813810F02BAB}"/>
              </a:ext>
            </a:extLst>
          </p:cNvPr>
          <p:cNvSpPr txBox="1"/>
          <p:nvPr/>
        </p:nvSpPr>
        <p:spPr>
          <a:xfrm>
            <a:off x="8611739" y="1267284"/>
            <a:ext cx="2848857" cy="2618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제목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수학의 제왕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장르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플랫폼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안드로이드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타겟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: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김효빈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 descr="만화 영화, 일러스트레이션, 클립아트, 애니메이션이(가) 표시된 사진&#10;&#10;자동 생성된 설명">
            <a:extLst>
              <a:ext uri="{FF2B5EF4-FFF2-40B4-BE49-F238E27FC236}">
                <a16:creationId xmlns:a16="http://schemas.microsoft.com/office/drawing/2014/main" id="{A295F6A8-2E65-03C3-61ED-5A17CDA78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92" y="1267284"/>
            <a:ext cx="8002879" cy="37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568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25297B-FB50-EC67-7F51-562356C0B56F}"/>
              </a:ext>
            </a:extLst>
          </p:cNvPr>
          <p:cNvSpPr txBox="1"/>
          <p:nvPr/>
        </p:nvSpPr>
        <p:spPr>
          <a:xfrm>
            <a:off x="303768" y="491446"/>
            <a:ext cx="1311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스토리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59CD42-92E6-E013-B1DF-B2F2D5C28D3D}"/>
              </a:ext>
            </a:extLst>
          </p:cNvPr>
          <p:cNvSpPr txBox="1"/>
          <p:nvPr/>
        </p:nvSpPr>
        <p:spPr>
          <a:xfrm>
            <a:off x="551472" y="4901695"/>
            <a:ext cx="9700091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옛날 옛적 호랑이가 담배피고 여우가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재주넘던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시절에 머시기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머시기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0" name="그림 9" descr="물, 밤, 실루엣, 예술이(가) 표시된 사진&#10;&#10;자동 생성된 설명">
            <a:extLst>
              <a:ext uri="{FF2B5EF4-FFF2-40B4-BE49-F238E27FC236}">
                <a16:creationId xmlns:a16="http://schemas.microsoft.com/office/drawing/2014/main" id="{246954AC-0A94-0C13-04A7-8410EC1A2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10" y="1276824"/>
            <a:ext cx="71628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2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1244089" y="1430361"/>
            <a:ext cx="4152099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3000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받아서 등록금 내려고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1766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834784" y="1396494"/>
            <a:ext cx="10522432" cy="4557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–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플레이어가 유닛을 소환해 본진을 방어하고 적을 이기는 게임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구성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본진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마법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endParaRPr lang="ko-KR" altLang="en-US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대한 설명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디펜스 게임의 이런 요소가 수학 문제를 풀어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효과를 증진시키는 좋은 플랫폼이 될 수 있다는 생각을 하였다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특성상 필연적으로 적이 필요한데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이에 대해 폭력성을 최소화 하였음 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</a:t>
            </a: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피격 모션 순화 및 제거</a:t>
            </a:r>
          </a:p>
          <a:p>
            <a:pPr>
              <a:lnSpc>
                <a:spcPct val="150000"/>
              </a:lnSpc>
            </a:pP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3978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6B4CE1F-DBBA-1F78-6193-C1A6C6FEA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2" y="-255600"/>
            <a:ext cx="12640378" cy="711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CF620B-ED42-8AB1-5F9B-F6820ACCF85B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FD19EC-CDB3-6C4F-CE7A-EFF0A5D956F1}"/>
              </a:ext>
            </a:extLst>
          </p:cNvPr>
          <p:cNvSpPr txBox="1"/>
          <p:nvPr/>
        </p:nvSpPr>
        <p:spPr>
          <a:xfrm>
            <a:off x="2293956" y="458296"/>
            <a:ext cx="1818126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다양한 유닛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14C37E-5F2F-5367-3E7F-A808C23733E9}"/>
              </a:ext>
            </a:extLst>
          </p:cNvPr>
          <p:cNvSpPr txBox="1"/>
          <p:nvPr/>
        </p:nvSpPr>
        <p:spPr>
          <a:xfrm>
            <a:off x="639394" y="4037611"/>
            <a:ext cx="6599884" cy="19721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귀여운 디자인의 유닛들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10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가지에 이르는 유닛을 활용하여 게임 플레이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유닛마다 다른 특성을 활용하는 재미</a:t>
            </a:r>
          </a:p>
        </p:txBody>
      </p:sp>
      <p:pic>
        <p:nvPicPr>
          <p:cNvPr id="6" name="그림 5" descr="만화 영화, 클립아트, 일러스트레이션, 애니메이션이(가) 표시된 사진&#10;&#10;자동 생성된 설명">
            <a:extLst>
              <a:ext uri="{FF2B5EF4-FFF2-40B4-BE49-F238E27FC236}">
                <a16:creationId xmlns:a16="http://schemas.microsoft.com/office/drawing/2014/main" id="{0660CBC9-D054-FB22-D3D7-DB47DB981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55" y="2496024"/>
            <a:ext cx="1466529" cy="1466529"/>
          </a:xfrm>
          <a:prstGeom prst="rect">
            <a:avLst/>
          </a:prstGeom>
        </p:spPr>
      </p:pic>
      <p:pic>
        <p:nvPicPr>
          <p:cNvPr id="8" name="그림 7" descr="클립아트, 곰, 만화 영화이(가) 표시된 사진&#10;&#10;자동 생성된 설명">
            <a:extLst>
              <a:ext uri="{FF2B5EF4-FFF2-40B4-BE49-F238E27FC236}">
                <a16:creationId xmlns:a16="http://schemas.microsoft.com/office/drawing/2014/main" id="{AC81233E-5C4F-7229-AFE3-5B053D866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686" y="2496024"/>
            <a:ext cx="1370080" cy="1370080"/>
          </a:xfrm>
          <a:prstGeom prst="rect">
            <a:avLst/>
          </a:prstGeom>
        </p:spPr>
      </p:pic>
      <p:pic>
        <p:nvPicPr>
          <p:cNvPr id="11" name="그림 10" descr="스케치, 클립아트, 그림, 만화 영화이(가) 표시된 사진&#10;&#10;자동 생성된 설명">
            <a:extLst>
              <a:ext uri="{FF2B5EF4-FFF2-40B4-BE49-F238E27FC236}">
                <a16:creationId xmlns:a16="http://schemas.microsoft.com/office/drawing/2014/main" id="{21322DC8-C63E-0235-FAF4-3B0B3C9F3C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517" y="1782128"/>
            <a:ext cx="1667729" cy="2121133"/>
          </a:xfrm>
          <a:prstGeom prst="rect">
            <a:avLst/>
          </a:prstGeom>
        </p:spPr>
      </p:pic>
      <p:pic>
        <p:nvPicPr>
          <p:cNvPr id="13" name="그림 12" descr="그림, 클립아트, 일러스트레이션, 스케치이(가) 표시된 사진&#10;&#10;자동 생성된 설명">
            <a:extLst>
              <a:ext uri="{FF2B5EF4-FFF2-40B4-BE49-F238E27FC236}">
                <a16:creationId xmlns:a16="http://schemas.microsoft.com/office/drawing/2014/main" id="{0923DB79-B198-1996-9825-063336A2F4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16" y="1931118"/>
            <a:ext cx="1239302" cy="1972143"/>
          </a:xfrm>
          <a:prstGeom prst="rect">
            <a:avLst/>
          </a:prstGeom>
        </p:spPr>
      </p:pic>
      <p:pic>
        <p:nvPicPr>
          <p:cNvPr id="15" name="그림 14" descr="아동 미술, 그림, 만화 영화, 스케치이(가) 표시된 사진&#10;&#10;자동 생성된 설명">
            <a:extLst>
              <a:ext uri="{FF2B5EF4-FFF2-40B4-BE49-F238E27FC236}">
                <a16:creationId xmlns:a16="http://schemas.microsoft.com/office/drawing/2014/main" id="{B7838D63-52D8-52DB-92ED-F47F6164B1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73" y="1851673"/>
            <a:ext cx="1186872" cy="2093878"/>
          </a:xfrm>
          <a:prstGeom prst="rect">
            <a:avLst/>
          </a:prstGeom>
        </p:spPr>
      </p:pic>
      <p:pic>
        <p:nvPicPr>
          <p:cNvPr id="17" name="그림 16" descr="만화 영화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7E96CBB9-B830-871E-E38C-69E29B18C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64" y="2594109"/>
            <a:ext cx="1270358" cy="1270358"/>
          </a:xfrm>
          <a:prstGeom prst="rect">
            <a:avLst/>
          </a:prstGeom>
        </p:spPr>
      </p:pic>
      <p:pic>
        <p:nvPicPr>
          <p:cNvPr id="19" name="그림 18" descr="그림, 스케치, 클립아트, 아동 미술이(가) 표시된 사진&#10;&#10;자동 생성된 설명">
            <a:extLst>
              <a:ext uri="{FF2B5EF4-FFF2-40B4-BE49-F238E27FC236}">
                <a16:creationId xmlns:a16="http://schemas.microsoft.com/office/drawing/2014/main" id="{76926B60-0DAE-F6B8-858A-5D911DF23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770" y="2253680"/>
            <a:ext cx="1340158" cy="1627492"/>
          </a:xfrm>
          <a:prstGeom prst="rect">
            <a:avLst/>
          </a:prstGeom>
        </p:spPr>
      </p:pic>
      <p:pic>
        <p:nvPicPr>
          <p:cNvPr id="21" name="그림 20" descr="스케치, 그림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7548F462-4130-1D59-AFFF-224BA82E0A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58" y="2605392"/>
            <a:ext cx="1270359" cy="1270359"/>
          </a:xfrm>
          <a:prstGeom prst="rect">
            <a:avLst/>
          </a:prstGeom>
        </p:spPr>
      </p:pic>
      <p:pic>
        <p:nvPicPr>
          <p:cNvPr id="23" name="그림 22" descr="새, 스케치, 흑백, 예술이(가) 표시된 사진&#10;&#10;자동 생성된 설명">
            <a:extLst>
              <a:ext uri="{FF2B5EF4-FFF2-40B4-BE49-F238E27FC236}">
                <a16:creationId xmlns:a16="http://schemas.microsoft.com/office/drawing/2014/main" id="{A4B84E38-270F-3E2E-6910-B3A84DF61C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241" y="984756"/>
            <a:ext cx="1774140" cy="1774140"/>
          </a:xfrm>
          <a:prstGeom prst="rect">
            <a:avLst/>
          </a:prstGeom>
        </p:spPr>
      </p:pic>
      <p:pic>
        <p:nvPicPr>
          <p:cNvPr id="27" name="그림 26" descr="새, 부리, 독수리, 대머리 독수리이(가) 표시된 사진&#10;&#10;자동 생성된 설명">
            <a:extLst>
              <a:ext uri="{FF2B5EF4-FFF2-40B4-BE49-F238E27FC236}">
                <a16:creationId xmlns:a16="http://schemas.microsoft.com/office/drawing/2014/main" id="{37A5DDF1-46CF-4694-8B80-2B791EB736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02466" y="704872"/>
            <a:ext cx="2742251" cy="187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3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E3CB1D-E0F3-A62E-64A4-408E2AA5D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5600"/>
            <a:ext cx="12647221" cy="711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C5C7B-5231-9940-5195-C46F0B5450F9}"/>
              </a:ext>
            </a:extLst>
          </p:cNvPr>
          <p:cNvSpPr txBox="1"/>
          <p:nvPr/>
        </p:nvSpPr>
        <p:spPr>
          <a:xfrm>
            <a:off x="303768" y="491446"/>
            <a:ext cx="188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기획 의도</a:t>
            </a:r>
            <a:endParaRPr lang="ko-KR" altLang="en-US" sz="28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E3E0E-00ED-D232-3C05-D3D41007260E}"/>
              </a:ext>
            </a:extLst>
          </p:cNvPr>
          <p:cNvSpPr txBox="1"/>
          <p:nvPr/>
        </p:nvSpPr>
        <p:spPr>
          <a:xfrm>
            <a:off x="445317" y="4732361"/>
            <a:ext cx="5155579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각 왕국의 특징을 보여주는 본진 그림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업그레이드에 따른 다양한 디자인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148967-AC9C-88C5-DD4B-119BD85DDF48}"/>
              </a:ext>
            </a:extLst>
          </p:cNvPr>
          <p:cNvSpPr txBox="1"/>
          <p:nvPr/>
        </p:nvSpPr>
        <p:spPr>
          <a:xfrm>
            <a:off x="445317" y="1205342"/>
            <a:ext cx="3555782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문제를 풀며 강해지는 성</a:t>
            </a:r>
          </a:p>
        </p:txBody>
      </p:sp>
      <p:pic>
        <p:nvPicPr>
          <p:cNvPr id="5" name="그림 4" descr="집, 만화 영화이(가) 표시된 사진&#10;&#10;자동 생성된 설명">
            <a:extLst>
              <a:ext uri="{FF2B5EF4-FFF2-40B4-BE49-F238E27FC236}">
                <a16:creationId xmlns:a16="http://schemas.microsoft.com/office/drawing/2014/main" id="{B9D1D40D-3463-EF92-F262-18327A4EF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5" y="2039287"/>
            <a:ext cx="1462008" cy="1356730"/>
          </a:xfrm>
          <a:prstGeom prst="rect">
            <a:avLst/>
          </a:prstGeom>
        </p:spPr>
      </p:pic>
      <p:pic>
        <p:nvPicPr>
          <p:cNvPr id="9" name="그림 8" descr="만화 영화이(가) 표시된 사진&#10;&#10;자동 생성된 설명">
            <a:extLst>
              <a:ext uri="{FF2B5EF4-FFF2-40B4-BE49-F238E27FC236}">
                <a16:creationId xmlns:a16="http://schemas.microsoft.com/office/drawing/2014/main" id="{9B6B979B-82F6-0182-40E3-8147F056F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9" y="2170816"/>
            <a:ext cx="2272483" cy="1993264"/>
          </a:xfrm>
          <a:prstGeom prst="rect">
            <a:avLst/>
          </a:prstGeom>
        </p:spPr>
      </p:pic>
      <p:pic>
        <p:nvPicPr>
          <p:cNvPr id="11" name="그림 10" descr="만화 영화, 스크린샷, 성이(가) 표시된 사진&#10;&#10;자동 생성된 설명">
            <a:extLst>
              <a:ext uri="{FF2B5EF4-FFF2-40B4-BE49-F238E27FC236}">
                <a16:creationId xmlns:a16="http://schemas.microsoft.com/office/drawing/2014/main" id="{FEBCAB28-5C37-8BB7-9661-95E80FBE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142" y="2170816"/>
            <a:ext cx="2539091" cy="2410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D469E3-B15F-11E7-34F0-A7C7C7176A9B}"/>
              </a:ext>
            </a:extLst>
          </p:cNvPr>
          <p:cNvSpPr txBox="1"/>
          <p:nvPr/>
        </p:nvSpPr>
        <p:spPr>
          <a:xfrm>
            <a:off x="6609051" y="1205342"/>
            <a:ext cx="2510624" cy="6794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다채로운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9E0880-ED36-2250-E649-61DBEB49C0B9}"/>
              </a:ext>
            </a:extLst>
          </p:cNvPr>
          <p:cNvSpPr txBox="1"/>
          <p:nvPr/>
        </p:nvSpPr>
        <p:spPr>
          <a:xfrm>
            <a:off x="6168784" y="4732361"/>
            <a:ext cx="5448928" cy="1325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사용자가 직접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덱을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구성하는 재미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유닛의 다양한 특성을 고려하여 커스텀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FD4EB28-C8B1-3CB6-BDCB-1EB72EE56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1729" y="2125639"/>
            <a:ext cx="2707946" cy="201875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9D051-91DE-02E7-9B60-77721DB8B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5849" y="2807434"/>
            <a:ext cx="2771863" cy="20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86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720</Words>
  <Application>Microsoft Office PowerPoint</Application>
  <PresentationFormat>와이드스크린</PresentationFormat>
  <Paragraphs>152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민정우</dc:creator>
  <cp:lastModifiedBy>민정우</cp:lastModifiedBy>
  <cp:revision>6</cp:revision>
  <dcterms:created xsi:type="dcterms:W3CDTF">2023-08-31T09:39:16Z</dcterms:created>
  <dcterms:modified xsi:type="dcterms:W3CDTF">2023-08-31T15:47:50Z</dcterms:modified>
</cp:coreProperties>
</file>